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Josefin Slab"/>
      <p:regular r:id="rId25"/>
      <p:bold r:id="rId26"/>
      <p:italic r:id="rId27"/>
      <p:boldItalic r:id="rId28"/>
    </p:embeddedFont>
    <p:embeddedFont>
      <p:font typeface="Anton"/>
      <p:regular r:id="rId29"/>
    </p:embeddedFont>
    <p:embeddedFont>
      <p:font typeface="Staatliches"/>
      <p:regular r:id="rId30"/>
    </p:embeddedFont>
    <p:embeddedFont>
      <p:font typeface="Anaheim"/>
      <p:regular r:id="rId31"/>
    </p:embeddedFont>
    <p:embeddedFont>
      <p:font typeface="Poppins"/>
      <p:regular r:id="rId32"/>
      <p:bold r:id="rId33"/>
      <p:italic r:id="rId34"/>
      <p:boldItalic r:id="rId35"/>
    </p:embeddedFont>
    <p:embeddedFont>
      <p:font typeface="Abel"/>
      <p:regular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hj7jW3yshjQ7D2CsuR4z8/8s7b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8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lab-bold.fntdata"/><Relationship Id="rId25" Type="http://schemas.openxmlformats.org/officeDocument/2006/relationships/font" Target="fonts/JosefinSlab-regular.fntdata"/><Relationship Id="rId28" Type="http://schemas.openxmlformats.org/officeDocument/2006/relationships/font" Target="fonts/JosefinSlab-boldItalic.fntdata"/><Relationship Id="rId27" Type="http://schemas.openxmlformats.org/officeDocument/2006/relationships/font" Target="fonts/JosefinSlab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to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naheim-regular.fntdata"/><Relationship Id="rId30" Type="http://schemas.openxmlformats.org/officeDocument/2006/relationships/font" Target="fonts/Staatliches-regular.fntdata"/><Relationship Id="rId11" Type="http://schemas.openxmlformats.org/officeDocument/2006/relationships/slide" Target="slides/slide7.xml"/><Relationship Id="rId33" Type="http://schemas.openxmlformats.org/officeDocument/2006/relationships/font" Target="fonts/Poppins-bold.fntdata"/><Relationship Id="rId10" Type="http://schemas.openxmlformats.org/officeDocument/2006/relationships/slide" Target="slides/slide6.xml"/><Relationship Id="rId32" Type="http://schemas.openxmlformats.org/officeDocument/2006/relationships/font" Target="fonts/Poppins-regular.fntdata"/><Relationship Id="rId13" Type="http://schemas.openxmlformats.org/officeDocument/2006/relationships/slide" Target="slides/slide9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8.xml"/><Relationship Id="rId34" Type="http://schemas.openxmlformats.org/officeDocument/2006/relationships/font" Target="fonts/Poppins-italic.fntdata"/><Relationship Id="rId15" Type="http://schemas.openxmlformats.org/officeDocument/2006/relationships/slide" Target="slides/slide11.xml"/><Relationship Id="rId37" Type="http://schemas.openxmlformats.org/officeDocument/2006/relationships/font" Target="fonts/PoppinsSemiBold-regular.fntdata"/><Relationship Id="rId14" Type="http://schemas.openxmlformats.org/officeDocument/2006/relationships/slide" Target="slides/slide10.xml"/><Relationship Id="rId36" Type="http://schemas.openxmlformats.org/officeDocument/2006/relationships/font" Target="fonts/Abel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SemiBold-italic.fntdata"/><Relationship Id="rId16" Type="http://schemas.openxmlformats.org/officeDocument/2006/relationships/slide" Target="slides/slide12.xml"/><Relationship Id="rId38" Type="http://schemas.openxmlformats.org/officeDocument/2006/relationships/font" Target="fonts/PoppinsSemi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b8c8c75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19b8c8c757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4" name="Google Shape;28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0" name="Google Shape;30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2" name="Google Shape;33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8" name="Google Shape;34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4" name="Google Shape;36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e50ac09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e50ac09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1e50ac09e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9d5c28a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19d5c28a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9b8c8c75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119b8c8c757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9b8c8c7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119b8c8c75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d3d86fb9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1d3d86fb9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1d3d86fb9b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6" name="Google Shape;23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" name="Google Shape;25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8" name="Google Shape;26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OPENING SLIDE">
    <p:bg>
      <p:bgPr>
        <a:solidFill>
          <a:srgbClr val="F3F3F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3"/>
          <p:cNvSpPr txBox="1"/>
          <p:nvPr>
            <p:ph type="ctrTitle"/>
          </p:nvPr>
        </p:nvSpPr>
        <p:spPr>
          <a:xfrm>
            <a:off x="1110667" y="1400684"/>
            <a:ext cx="4331200" cy="32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Font typeface="Staatliches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75" name="Google Shape;75;p43"/>
          <p:cNvSpPr txBox="1"/>
          <p:nvPr>
            <p:ph idx="1" type="subTitle"/>
          </p:nvPr>
        </p:nvSpPr>
        <p:spPr>
          <a:xfrm>
            <a:off x="1110667" y="4399417"/>
            <a:ext cx="4435600" cy="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9" name="Google Shape;79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5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1" name="Google Shape;101;p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5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52"/>
          <p:cNvPicPr preferRelativeResize="0"/>
          <p:nvPr/>
        </p:nvPicPr>
        <p:blipFill rotWithShape="1">
          <a:blip r:embed="rId2">
            <a:alphaModFix/>
          </a:blip>
          <a:srcRect b="45752" l="0" r="0" t="0"/>
          <a:stretch/>
        </p:blipFill>
        <p:spPr>
          <a:xfrm>
            <a:off x="-50" y="-5"/>
            <a:ext cx="121920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45"/>
          <p:cNvPicPr preferRelativeResize="0"/>
          <p:nvPr/>
        </p:nvPicPr>
        <p:blipFill rotWithShape="1">
          <a:blip r:embed="rId2">
            <a:alphaModFix/>
          </a:blip>
          <a:srcRect b="45752" l="0" r="0" t="0"/>
          <a:stretch/>
        </p:blipFill>
        <p:spPr>
          <a:xfrm>
            <a:off x="-50" y="-5"/>
            <a:ext cx="121920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4"/>
          <p:cNvPicPr preferRelativeResize="0"/>
          <p:nvPr/>
        </p:nvPicPr>
        <p:blipFill rotWithShape="1">
          <a:blip r:embed="rId2">
            <a:alphaModFix/>
          </a:blip>
          <a:srcRect b="45752" l="0" r="0" t="0"/>
          <a:stretch/>
        </p:blipFill>
        <p:spPr>
          <a:xfrm>
            <a:off x="-50" y="-5"/>
            <a:ext cx="121920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19d5c28a34_0_95"/>
          <p:cNvSpPr txBox="1"/>
          <p:nvPr>
            <p:ph type="title"/>
          </p:nvPr>
        </p:nvSpPr>
        <p:spPr>
          <a:xfrm>
            <a:off x="415600" y="1101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g119d5c28a34_0_95"/>
          <p:cNvSpPr txBox="1"/>
          <p:nvPr>
            <p:ph idx="1" type="body"/>
          </p:nvPr>
        </p:nvSpPr>
        <p:spPr>
          <a:xfrm>
            <a:off x="415600" y="2044633"/>
            <a:ext cx="11360700" cy="3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g119d5c28a34_0_9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g119d5c28a34_0_95"/>
          <p:cNvPicPr preferRelativeResize="0"/>
          <p:nvPr/>
        </p:nvPicPr>
        <p:blipFill rotWithShape="1">
          <a:blip r:embed="rId2">
            <a:alphaModFix/>
          </a:blip>
          <a:srcRect b="45752" l="0" r="0" t="0"/>
          <a:stretch/>
        </p:blipFill>
        <p:spPr>
          <a:xfrm>
            <a:off x="-50" y="-5"/>
            <a:ext cx="121920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BIG TEXT 1">
    <p:bg>
      <p:bgPr>
        <a:solidFill>
          <a:srgbClr val="F3F3F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6"/>
          <p:cNvSpPr txBox="1"/>
          <p:nvPr>
            <p:ph type="ctrTitle"/>
          </p:nvPr>
        </p:nvSpPr>
        <p:spPr>
          <a:xfrm>
            <a:off x="7522433" y="2211033"/>
            <a:ext cx="35408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b="0" sz="4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64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64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64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64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64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64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64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64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46" name="Google Shape;46;p46"/>
          <p:cNvGrpSpPr/>
          <p:nvPr/>
        </p:nvGrpSpPr>
        <p:grpSpPr>
          <a:xfrm>
            <a:off x="573244" y="1444401"/>
            <a:ext cx="5954207" cy="4102923"/>
            <a:chOff x="1211784" y="1483576"/>
            <a:chExt cx="6753864" cy="2714770"/>
          </a:xfrm>
        </p:grpSpPr>
        <p:sp>
          <p:nvSpPr>
            <p:cNvPr id="47" name="Google Shape;47;p46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TITLE +TEXT">
    <p:bg>
      <p:bgPr>
        <a:solidFill>
          <a:srgbClr val="F3F3F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/>
          <p:nvPr/>
        </p:nvSpPr>
        <p:spPr>
          <a:xfrm>
            <a:off x="4684767" y="471233"/>
            <a:ext cx="7563200" cy="7060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7"/>
          <p:cNvSpPr/>
          <p:nvPr/>
        </p:nvSpPr>
        <p:spPr>
          <a:xfrm>
            <a:off x="4759700" y="545341"/>
            <a:ext cx="7488400" cy="7060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7"/>
          <p:cNvSpPr txBox="1"/>
          <p:nvPr>
            <p:ph idx="1" type="subTitle"/>
          </p:nvPr>
        </p:nvSpPr>
        <p:spPr>
          <a:xfrm flipH="1">
            <a:off x="1185800" y="1373400"/>
            <a:ext cx="98788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efin Slab"/>
              <a:buAutoNum type="arabicPeriod"/>
              <a:defRPr sz="1467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AutoNum type="alphaLcPeriod"/>
              <a:defRPr sz="18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AutoNum type="romanLcPeriod"/>
              <a:defRPr sz="18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AutoNum type="arabicPeriod"/>
              <a:defRPr sz="18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AutoNum type="alphaLcPeriod"/>
              <a:defRPr sz="18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AutoNum type="romanLcPeriod"/>
              <a:defRPr sz="18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AutoNum type="arabicPeriod"/>
              <a:defRPr sz="18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AutoNum type="alphaLcPeriod"/>
              <a:defRPr sz="18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AutoNum type="romanLcPeriod"/>
              <a:defRPr sz="18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3" name="Google Shape;53;p47"/>
          <p:cNvSpPr txBox="1"/>
          <p:nvPr>
            <p:ph type="ctrTitle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FOUR COLUMNS"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>
            <p:ph type="ctrTitle"/>
          </p:nvPr>
        </p:nvSpPr>
        <p:spPr>
          <a:xfrm>
            <a:off x="2202533" y="2217533"/>
            <a:ext cx="3713200" cy="7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taatliches"/>
              <a:buNone/>
              <a:defRPr b="0" sz="2133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6" name="Google Shape;56;p50"/>
          <p:cNvSpPr txBox="1"/>
          <p:nvPr>
            <p:ph idx="1" type="subTitle"/>
          </p:nvPr>
        </p:nvSpPr>
        <p:spPr>
          <a:xfrm>
            <a:off x="2202533" y="2985933"/>
            <a:ext cx="38772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7" name="Google Shape;57;p50"/>
          <p:cNvSpPr txBox="1"/>
          <p:nvPr>
            <p:ph idx="2" type="ctrTitle"/>
          </p:nvPr>
        </p:nvSpPr>
        <p:spPr>
          <a:xfrm>
            <a:off x="2202533" y="4487432"/>
            <a:ext cx="3713200" cy="7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taatliches"/>
              <a:buNone/>
              <a:defRPr b="0" sz="2133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8" name="Google Shape;58;p50"/>
          <p:cNvSpPr txBox="1"/>
          <p:nvPr>
            <p:ph idx="3" type="subTitle"/>
          </p:nvPr>
        </p:nvSpPr>
        <p:spPr>
          <a:xfrm>
            <a:off x="2202533" y="5250404"/>
            <a:ext cx="38772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599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9" name="Google Shape;59;p50"/>
          <p:cNvSpPr txBox="1"/>
          <p:nvPr>
            <p:ph idx="4" type="ctrTitle"/>
          </p:nvPr>
        </p:nvSpPr>
        <p:spPr>
          <a:xfrm>
            <a:off x="6810524" y="4487433"/>
            <a:ext cx="3492400" cy="7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taatliches"/>
              <a:buNone/>
              <a:defRPr b="0" sz="2133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0" name="Google Shape;60;p50"/>
          <p:cNvSpPr txBox="1"/>
          <p:nvPr>
            <p:ph idx="5" type="subTitle"/>
          </p:nvPr>
        </p:nvSpPr>
        <p:spPr>
          <a:xfrm>
            <a:off x="6810524" y="5250271"/>
            <a:ext cx="38772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1" name="Google Shape;61;p50"/>
          <p:cNvSpPr txBox="1"/>
          <p:nvPr>
            <p:ph idx="6" type="ctrTitle"/>
          </p:nvPr>
        </p:nvSpPr>
        <p:spPr>
          <a:xfrm>
            <a:off x="6810524" y="2217533"/>
            <a:ext cx="3713200" cy="7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taatliches"/>
              <a:buNone/>
              <a:defRPr b="0" sz="2133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2133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2" name="Google Shape;62;p50"/>
          <p:cNvSpPr txBox="1"/>
          <p:nvPr>
            <p:ph idx="7" type="subTitle"/>
          </p:nvPr>
        </p:nvSpPr>
        <p:spPr>
          <a:xfrm>
            <a:off x="6810524" y="2985933"/>
            <a:ext cx="38772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3" name="Google Shape;63;p50"/>
          <p:cNvSpPr/>
          <p:nvPr/>
        </p:nvSpPr>
        <p:spPr>
          <a:xfrm>
            <a:off x="4684767" y="471233"/>
            <a:ext cx="7563200" cy="7060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0"/>
          <p:cNvSpPr/>
          <p:nvPr/>
        </p:nvSpPr>
        <p:spPr>
          <a:xfrm>
            <a:off x="4759700" y="545341"/>
            <a:ext cx="7488400" cy="7060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0"/>
          <p:cNvSpPr txBox="1"/>
          <p:nvPr>
            <p:ph idx="8" type="ctrTitle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24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3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11" Type="http://schemas.openxmlformats.org/officeDocument/2006/relationships/image" Target="../media/image34.jpg"/><Relationship Id="rId10" Type="http://schemas.openxmlformats.org/officeDocument/2006/relationships/image" Target="../media/image32.png"/><Relationship Id="rId13" Type="http://schemas.openxmlformats.org/officeDocument/2006/relationships/image" Target="../media/image40.png"/><Relationship Id="rId1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6.jpg"/><Relationship Id="rId9" Type="http://schemas.openxmlformats.org/officeDocument/2006/relationships/image" Target="../media/image39.png"/><Relationship Id="rId15" Type="http://schemas.openxmlformats.org/officeDocument/2006/relationships/image" Target="../media/image42.png"/><Relationship Id="rId14" Type="http://schemas.openxmlformats.org/officeDocument/2006/relationships/image" Target="../media/image44.jpg"/><Relationship Id="rId17" Type="http://schemas.openxmlformats.org/officeDocument/2006/relationships/image" Target="../media/image45.png"/><Relationship Id="rId16" Type="http://schemas.openxmlformats.org/officeDocument/2006/relationships/image" Target="../media/image41.png"/><Relationship Id="rId5" Type="http://schemas.openxmlformats.org/officeDocument/2006/relationships/image" Target="../media/image35.png"/><Relationship Id="rId19" Type="http://schemas.openxmlformats.org/officeDocument/2006/relationships/image" Target="../media/image15.png"/><Relationship Id="rId6" Type="http://schemas.openxmlformats.org/officeDocument/2006/relationships/image" Target="../media/image38.png"/><Relationship Id="rId18" Type="http://schemas.openxmlformats.org/officeDocument/2006/relationships/image" Target="../media/image19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u.be/QoAOzMTLP5s" TargetMode="External"/><Relationship Id="rId4" Type="http://schemas.openxmlformats.org/officeDocument/2006/relationships/hyperlink" Target="https://youtu.be/wwShFsSFb-Y" TargetMode="External"/><Relationship Id="rId9" Type="http://schemas.openxmlformats.org/officeDocument/2006/relationships/hyperlink" Target="https://youtu.be/SshglHDKQCc" TargetMode="External"/><Relationship Id="rId5" Type="http://schemas.openxmlformats.org/officeDocument/2006/relationships/hyperlink" Target="https://youtu.be/wlKP-BaC0jA" TargetMode="External"/><Relationship Id="rId6" Type="http://schemas.openxmlformats.org/officeDocument/2006/relationships/hyperlink" Target="https://youtu.be/iA5MVUNkSkM" TargetMode="External"/><Relationship Id="rId7" Type="http://schemas.openxmlformats.org/officeDocument/2006/relationships/hyperlink" Target="https://youtu.be/7O36YBn9x_4" TargetMode="External"/><Relationship Id="rId8" Type="http://schemas.openxmlformats.org/officeDocument/2006/relationships/hyperlink" Target="https://youtu.be/-2gd_vhNYT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Relationship Id="rId8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9b8c8c757_0_174"/>
          <p:cNvSpPr txBox="1"/>
          <p:nvPr/>
        </p:nvSpPr>
        <p:spPr>
          <a:xfrm>
            <a:off x="1118062" y="1393177"/>
            <a:ext cx="91038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 SemiBold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Inovasi Model Bisnis (Bisnis Model Kanvas)</a:t>
            </a:r>
            <a:endParaRPr b="0" i="0" sz="54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" name="Google Shape;129;g119b8c8c757_0_174"/>
          <p:cNvSpPr txBox="1"/>
          <p:nvPr/>
        </p:nvSpPr>
        <p:spPr>
          <a:xfrm>
            <a:off x="1127383" y="4548531"/>
            <a:ext cx="8072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[Instruktur]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g119b8c8c757_0_174"/>
          <p:cNvGrpSpPr/>
          <p:nvPr/>
        </p:nvGrpSpPr>
        <p:grpSpPr>
          <a:xfrm>
            <a:off x="6453398" y="244444"/>
            <a:ext cx="5492067" cy="1315562"/>
            <a:chOff x="6453398" y="244444"/>
            <a:chExt cx="5492067" cy="1315562"/>
          </a:xfrm>
        </p:grpSpPr>
        <p:sp>
          <p:nvSpPr>
            <p:cNvPr id="131" name="Google Shape;131;g119b8c8c757_0_174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32" name="Google Shape;132;g119b8c8c757_0_1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33" name="Google Shape;133;g119b8c8c757_0_1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g119b8c8c757_0_174"/>
          <p:cNvSpPr txBox="1"/>
          <p:nvPr/>
        </p:nvSpPr>
        <p:spPr>
          <a:xfrm>
            <a:off x="1118062" y="6420255"/>
            <a:ext cx="10953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[[Versi 1.0]] – [[190322]]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119b8c8c757_0_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9862" y="332900"/>
            <a:ext cx="643263" cy="106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19b8c8c757_0_174"/>
          <p:cNvSpPr txBox="1"/>
          <p:nvPr/>
        </p:nvSpPr>
        <p:spPr>
          <a:xfrm>
            <a:off x="1079450" y="5049225"/>
            <a:ext cx="45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#umkmpulihbersama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286" name="Google Shape;286;p27"/>
          <p:cNvPicPr preferRelativeResize="0"/>
          <p:nvPr/>
        </p:nvPicPr>
        <p:blipFill rotWithShape="1">
          <a:blip r:embed="rId3">
            <a:alphaModFix/>
          </a:blip>
          <a:srcRect b="369" l="6673" r="6216" t="0"/>
          <a:stretch/>
        </p:blipFill>
        <p:spPr>
          <a:xfrm>
            <a:off x="266305" y="1177503"/>
            <a:ext cx="6082286" cy="43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/>
          <p:nvPr/>
        </p:nvSpPr>
        <p:spPr>
          <a:xfrm>
            <a:off x="4035456" y="21148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9146067" y="11775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6475171" y="3024846"/>
            <a:ext cx="54504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Cara untuk mendapatkan, menambah jumlah konsumen dan untuk mempertahankan konsumen agar terus setia dengan kita adalah dengan membuat hubungan baik dengan pelanggan.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Wadah untuk terus berhubungan dan semakin mempererat hubungan dengan pelanggan kita.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7523741" y="2209947"/>
            <a:ext cx="38931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2400"/>
              <a:buFont typeface="Poppins SemiBold"/>
              <a:buNone/>
            </a:pPr>
            <a:r>
              <a:rPr b="0" i="0" lang="en-US" sz="24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HUBUNGAN PELANGGAN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266305" y="5734106"/>
            <a:ext cx="1133194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Menjelaskan bagaimana bisnis anda melakukan interaksi dengan calon konsumen pelanggan?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0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Misalnya, apakah lewat chat online? Kontak di DM Instagram? Lewat</a:t>
            </a:r>
            <a:endParaRPr b="0" i="0" sz="1800" u="none" cap="none" strike="noStrike">
              <a:solidFill>
                <a:srgbClr val="2C28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0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telepon? Bikin event offline? Atau bertemu langsung secara tatap muka? </a:t>
            </a:r>
            <a:endParaRPr b="1" i="0" sz="1800" u="none" cap="none" strike="noStrike">
              <a:solidFill>
                <a:srgbClr val="2C2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27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93" name="Google Shape;293;p27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94" name="Google Shape;294;p27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95" name="Google Shape;295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96" name="Google Shape;296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7" name="Google Shape;297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302" name="Google Shape;302;p28"/>
          <p:cNvPicPr preferRelativeResize="0"/>
          <p:nvPr/>
        </p:nvPicPr>
        <p:blipFill rotWithShape="1">
          <a:blip r:embed="rId3">
            <a:alphaModFix/>
          </a:blip>
          <a:srcRect b="369" l="6673" r="6216" t="0"/>
          <a:stretch/>
        </p:blipFill>
        <p:spPr>
          <a:xfrm>
            <a:off x="266305" y="1177503"/>
            <a:ext cx="6082286" cy="43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/>
          <p:nvPr/>
        </p:nvSpPr>
        <p:spPr>
          <a:xfrm>
            <a:off x="4737821" y="4221898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46067" y="11775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6475171" y="3024846"/>
            <a:ext cx="545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Sumber pemasukan perusahaan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Bagaimana perusahaan mendapatkan pendapatan/keuntungan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7821783" y="2223576"/>
            <a:ext cx="3297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2400"/>
              <a:buFont typeface="Poppins SemiBold"/>
              <a:buNone/>
            </a:pPr>
            <a:r>
              <a:rPr b="0" i="0" lang="en-US" sz="24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PENDAPATAN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266305" y="5662559"/>
            <a:ext cx="101742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6933" marR="6773" rtl="0" algn="l">
              <a:lnSpc>
                <a:spcPct val="118752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Aliran Pendapatan adalah bagian untuk menentukan proses bisnis mana saja yang menghasilkan keuntungan dan berapa yang rela pelanggan bayarkan sebagai timbal balik dari jasa atau barang yang bisnis berikan.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28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09" name="Google Shape;309;p28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10" name="Google Shape;310;p28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11" name="Google Shape;311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12" name="Google Shape;312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3" name="Google Shape;313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318" name="Google Shape;318;p29"/>
          <p:cNvPicPr preferRelativeResize="0"/>
          <p:nvPr/>
        </p:nvPicPr>
        <p:blipFill rotWithShape="1">
          <a:blip r:embed="rId3">
            <a:alphaModFix/>
          </a:blip>
          <a:srcRect b="369" l="6673" r="6216" t="0"/>
          <a:stretch/>
        </p:blipFill>
        <p:spPr>
          <a:xfrm>
            <a:off x="266305" y="1177503"/>
            <a:ext cx="6082286" cy="43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/>
          <p:nvPr/>
        </p:nvSpPr>
        <p:spPr>
          <a:xfrm>
            <a:off x="1839623" y="3306688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9146067" y="11775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6475171" y="3024846"/>
            <a:ext cx="54504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0990" lvl="0" marL="397923" marR="0" rtl="0" algn="l">
              <a:lnSpc>
                <a:spcPct val="1194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Calibri"/>
              <a:buChar char="▪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Sumber Daya Fisik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97923" marR="0" rtl="0" algn="l">
              <a:lnSpc>
                <a:spcPct val="1184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Calibri"/>
              <a:buChar char="▪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Sumber Daya Intelektual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97923" marR="0" rtl="0" algn="l">
              <a:lnSpc>
                <a:spcPct val="1194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Calibri"/>
              <a:buChar char="▪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Sumber Daya Manusia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0990" lvl="0" marL="397923" marR="0" rtl="0" algn="l">
              <a:lnSpc>
                <a:spcPct val="10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Calibri"/>
              <a:buChar char="▪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Sumber Daya Finansial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7821783" y="2223576"/>
            <a:ext cx="3297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2400"/>
              <a:buFont typeface="Poppins SemiBold"/>
              <a:buNone/>
            </a:pPr>
            <a:r>
              <a:rPr b="0" i="0" lang="en-US" sz="24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SUMBER DAYA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266305" y="5680497"/>
            <a:ext cx="8879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6933" marR="6773" rtl="0" algn="l">
              <a:lnSpc>
                <a:spcPct val="118752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Sumber Daya Utama menjelaskan tentang seluruh sumber daya krusial yang diperlukan untuk memastikan nilai dan model bisnisnya tersampaikan secara optimal kepada pelanggan.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29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25" name="Google Shape;325;p29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26" name="Google Shape;326;p29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27" name="Google Shape;327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28" name="Google Shape;328;p2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9" name="Google Shape;329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334" name="Google Shape;334;p30"/>
          <p:cNvPicPr preferRelativeResize="0"/>
          <p:nvPr/>
        </p:nvPicPr>
        <p:blipFill rotWithShape="1">
          <a:blip r:embed="rId3">
            <a:alphaModFix/>
          </a:blip>
          <a:srcRect b="369" l="6673" r="6216" t="0"/>
          <a:stretch/>
        </p:blipFill>
        <p:spPr>
          <a:xfrm>
            <a:off x="266305" y="1177503"/>
            <a:ext cx="6082286" cy="43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/>
          <p:nvPr/>
        </p:nvSpPr>
        <p:spPr>
          <a:xfrm>
            <a:off x="1839623" y="21148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9146067" y="11775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6475171" y="3024846"/>
            <a:ext cx="545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Strategi apa yang akan dilakukan oleh bisnis anda dalam menyampaikan nilai yang ditawarkan ke pelanggan?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Kegiatan utama apa yang dilakukan dalam mengelola bisnis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Keahlian apa saja yang dibutuhkan untuk  mengerjakan kegiatan ini?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7821783" y="2223576"/>
            <a:ext cx="3297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2400"/>
              <a:buFont typeface="Poppins SemiBold"/>
              <a:buNone/>
            </a:pPr>
            <a:r>
              <a:rPr b="0" i="0" lang="en-US" sz="24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AKTIVITAS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266305" y="5680497"/>
            <a:ext cx="8879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6933" marR="6773" rtl="0" algn="l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Aktivitas Utama menjelaskan aktivitas operasional terpenting yang harus dilakukan perusahaan agar value dan model bisnisnya tersampaikan secara optimal.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30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41" name="Google Shape;341;p3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42" name="Google Shape;342;p3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43" name="Google Shape;343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44" name="Google Shape;344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5" name="Google Shape;345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350" name="Google Shape;350;p31"/>
          <p:cNvPicPr preferRelativeResize="0"/>
          <p:nvPr/>
        </p:nvPicPr>
        <p:blipFill rotWithShape="1">
          <a:blip r:embed="rId3">
            <a:alphaModFix/>
          </a:blip>
          <a:srcRect b="369" l="6673" r="6216" t="0"/>
          <a:stretch/>
        </p:blipFill>
        <p:spPr>
          <a:xfrm>
            <a:off x="266305" y="1177503"/>
            <a:ext cx="6082286" cy="43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1"/>
          <p:cNvSpPr/>
          <p:nvPr/>
        </p:nvSpPr>
        <p:spPr>
          <a:xfrm>
            <a:off x="748916" y="2312674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9146067" y="11775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6475171" y="3024846"/>
            <a:ext cx="545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Kerjasama apa saja yang harus dijalin agar bisnis bisa beroperasi?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Jika anda tidak dapat mencapai nilai yang ditawarkan sendirian, maka siapa orang yang  perlu diandalkan untuk melakukannya?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7821783" y="2223576"/>
            <a:ext cx="3297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2400"/>
              <a:buFont typeface="Poppins SemiBold"/>
              <a:buNone/>
            </a:pPr>
            <a:r>
              <a:rPr b="0" i="0" lang="en-US" sz="24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MITRA KUNCI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266305" y="5892151"/>
            <a:ext cx="887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6933" marR="677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Partner Utama menjelaskan tentang jaringan pemasok dan mitra yang membuat model bisnis berfungsi secara efektif dan efisien.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6" name="Google Shape;356;p31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57" name="Google Shape;357;p31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58" name="Google Shape;358;p31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59" name="Google Shape;359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60" name="Google Shape;360;p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1" name="Google Shape;361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366" name="Google Shape;366;p32"/>
          <p:cNvPicPr preferRelativeResize="0"/>
          <p:nvPr/>
        </p:nvPicPr>
        <p:blipFill rotWithShape="1">
          <a:blip r:embed="rId3">
            <a:alphaModFix/>
          </a:blip>
          <a:srcRect b="369" l="6673" r="6216" t="0"/>
          <a:stretch/>
        </p:blipFill>
        <p:spPr>
          <a:xfrm>
            <a:off x="266305" y="1177503"/>
            <a:ext cx="6082286" cy="43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/>
          <p:nvPr/>
        </p:nvSpPr>
        <p:spPr>
          <a:xfrm>
            <a:off x="1648273" y="4228182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9146067" y="11775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6475171" y="3024846"/>
            <a:ext cx="545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Poppins"/>
              <a:buNone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Apa saja pengeluaran yang diperlukan agar bisnis bisa berjalan?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Poppins"/>
              <a:buNone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Contoh : biaya bahan baku, gaji karyawan, biaya promosi, biaya sewa , biaya perijinan, biaya asuransi, komisi reseller, dll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7762281" y="2209947"/>
            <a:ext cx="34160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2400"/>
              <a:buFont typeface="Poppins SemiBold"/>
              <a:buNone/>
            </a:pPr>
            <a:r>
              <a:rPr b="0" i="0" lang="en-US" sz="24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BIAYA PENGELUARAN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266305" y="5720310"/>
            <a:ext cx="8879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6933" marR="6773" rtl="0" algn="l">
              <a:lnSpc>
                <a:spcPct val="118752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Struktur Biaya pada dasarnya adalah biaya yang muncul untuk segala aktivitas dan sumber daya bisnis Anda.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32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373" name="Google Shape;373;p32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374" name="Google Shape;374;p32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375" name="Google Shape;375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376" name="Google Shape;376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7" name="Google Shape;377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838200" y="841396"/>
            <a:ext cx="1051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Model Bisnis Budidaya Lebah Madu</a:t>
            </a:r>
            <a:endParaRPr/>
          </a:p>
        </p:txBody>
      </p:sp>
      <p:pic>
        <p:nvPicPr>
          <p:cNvPr id="383" name="Google Shape;3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263" y="1831967"/>
            <a:ext cx="6481763" cy="4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2988" y="2268530"/>
            <a:ext cx="13176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176" y="2228842"/>
            <a:ext cx="1190625" cy="228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2063" y="2378067"/>
            <a:ext cx="1270000" cy="95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9363" y="3146417"/>
            <a:ext cx="1314450" cy="87788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 txBox="1"/>
          <p:nvPr/>
        </p:nvSpPr>
        <p:spPr>
          <a:xfrm rot="-724136">
            <a:off x="7509838" y="3421055"/>
            <a:ext cx="1381125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Warga sekitar pondok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31913" y="4949817"/>
            <a:ext cx="1081088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/>
        </p:nvSpPr>
        <p:spPr>
          <a:xfrm rot="-724136">
            <a:off x="7620963" y="2681280"/>
            <a:ext cx="1203325" cy="61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Santri dan Wali santri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 rot="-722099">
            <a:off x="6460501" y="5146667"/>
            <a:ext cx="863600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Infaq Edukasi/pengenjung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8382625">
            <a:off x="2267913" y="4916480"/>
            <a:ext cx="1393825" cy="118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8044641">
            <a:off x="3475207" y="4637874"/>
            <a:ext cx="1930400" cy="161766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 txBox="1"/>
          <p:nvPr/>
        </p:nvSpPr>
        <p:spPr>
          <a:xfrm rot="655580">
            <a:off x="3717301" y="4911717"/>
            <a:ext cx="1060450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Biaya operasional: Pengadaan bibit, Pemeliharaan, pemanenan dan pemasaran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08063" y="2278055"/>
            <a:ext cx="1665288" cy="1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3"/>
          <p:cNvSpPr txBox="1"/>
          <p:nvPr/>
        </p:nvSpPr>
        <p:spPr>
          <a:xfrm>
            <a:off x="6103313" y="2501892"/>
            <a:ext cx="1477963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Edukasi lebah/madu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Rekomendasi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Coba gratis/sampel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Medsos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17588" y="3368667"/>
            <a:ext cx="159067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3"/>
          <p:cNvSpPr txBox="1"/>
          <p:nvPr/>
        </p:nvSpPr>
        <p:spPr>
          <a:xfrm>
            <a:off x="6331913" y="3568692"/>
            <a:ext cx="11858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Lokasi pondok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Sekretariat yayasan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Reseller/pengepul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Chatting Platform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84163" y="5151430"/>
            <a:ext cx="1123950" cy="72866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3"/>
          <p:cNvSpPr txBox="1"/>
          <p:nvPr/>
        </p:nvSpPr>
        <p:spPr>
          <a:xfrm rot="-190601">
            <a:off x="5296863" y="5368917"/>
            <a:ext cx="1133475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Penjualan bibit lebah dan Madu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 rot="301390">
            <a:off x="2417138" y="5191117"/>
            <a:ext cx="1152525" cy="987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Investasi Awal: Pengadaan peralatan/mesin/koloni/sarang/saung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6150" y="2074855"/>
            <a:ext cx="1628776" cy="278288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2331413" y="2412547"/>
            <a:ext cx="1289050" cy="1897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 Indonesia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Lembaga/Org Sosial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UKM mamin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Desa/kelurahan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Ojek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Pemda/dinas/SKPD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Kementerian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Perguruan Tinggi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3588713" y="2412547"/>
            <a:ext cx="1260475" cy="145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Pengadaan bibit lebah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Pembuatan sarang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Pemeliharaan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Pemannenan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Pasca panen: pemasaran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Layanan pengunjung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4938704" y="2474905"/>
            <a:ext cx="111857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Menyediakan  eduwisata  lebah dan menawarkan madu berkualitas terjamin (murni, hygine, halal dan aman)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607763" y="3825867"/>
            <a:ext cx="1106488" cy="94456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3"/>
          <p:cNvSpPr txBox="1"/>
          <p:nvPr/>
        </p:nvSpPr>
        <p:spPr>
          <a:xfrm>
            <a:off x="3654567" y="3913508"/>
            <a:ext cx="117557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Peralatan dan mesin pengolah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SDM terampil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Legalitas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Lahan &amp; vegetasi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436813" y="4873617"/>
            <a:ext cx="1081088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3"/>
          <p:cNvSpPr txBox="1"/>
          <p:nvPr/>
        </p:nvSpPr>
        <p:spPr>
          <a:xfrm rot="-722099">
            <a:off x="7478088" y="5045067"/>
            <a:ext cx="107315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Sewa tempat/penginapan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541588" y="3843330"/>
            <a:ext cx="1314450" cy="87788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 txBox="1"/>
          <p:nvPr/>
        </p:nvSpPr>
        <p:spPr>
          <a:xfrm rot="-724136">
            <a:off x="7532063" y="4089392"/>
            <a:ext cx="1381125" cy="52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UKM mamin, intsansi/dinas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2274263" y="1148854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2274263" y="1606054"/>
            <a:ext cx="1219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br>
              <a:rPr b="1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33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15" name="Google Shape;415;p33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16" name="Google Shape;416;p33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17" name="Google Shape;417;p3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18" name="Google Shape;418;p3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9" name="Google Shape;419;p3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7252" y="643467"/>
            <a:ext cx="7377495" cy="55710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34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26" name="Google Shape;426;p3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27" name="Google Shape;427;p3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28" name="Google Shape;428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29" name="Google Shape;429;p3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0" name="Google Shape;430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e50ac09e6_0_0"/>
          <p:cNvSpPr txBox="1"/>
          <p:nvPr>
            <p:ph type="title"/>
          </p:nvPr>
        </p:nvSpPr>
        <p:spPr>
          <a:xfrm>
            <a:off x="838200" y="817275"/>
            <a:ext cx="10515600" cy="87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Video BMC</a:t>
            </a:r>
            <a:endParaRPr/>
          </a:p>
        </p:txBody>
      </p:sp>
      <p:sp>
        <p:nvSpPr>
          <p:cNvPr id="437" name="Google Shape;437;g11e50ac09e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https://youtu.be/QoAOzMTLP5s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https://youtu.be/wwShFsSFb-Y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https://youtu.be/wlKP-BaC0jA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https://youtu.be/iA5MVUNkSkM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https://youtu.be/7O36YBn9x_4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https://youtu.be/-2gd_vhNYT4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https://youtu.be/SshglHDKQCc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9d5c28a34_0_0"/>
          <p:cNvSpPr txBox="1"/>
          <p:nvPr>
            <p:ph type="title"/>
          </p:nvPr>
        </p:nvSpPr>
        <p:spPr>
          <a:xfrm>
            <a:off x="415600" y="948967"/>
            <a:ext cx="113607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 sz="3400">
                <a:solidFill>
                  <a:srgbClr val="4372C3"/>
                </a:solidFill>
              </a:rPr>
              <a:t>EVALUASI HASIL PELATIHAN</a:t>
            </a:r>
            <a:endParaRPr b="1" sz="3400">
              <a:solidFill>
                <a:srgbClr val="4372C3"/>
              </a:solidFill>
            </a:endParaRPr>
          </a:p>
        </p:txBody>
      </p:sp>
      <p:sp>
        <p:nvSpPr>
          <p:cNvPr id="443" name="Google Shape;443;g119d5c28a34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4" name="Google Shape;444;g119d5c28a34_0_0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445" name="Google Shape;445;g119d5c28a34_0_0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446" name="Google Shape;446;g119d5c28a34_0_0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447" name="Google Shape;447;g119d5c28a34_0_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448" name="Google Shape;448;g119d5c28a34_0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9" name="Google Shape;449;g119d5c28a34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g119d5c28a34_0_0"/>
          <p:cNvSpPr txBox="1"/>
          <p:nvPr/>
        </p:nvSpPr>
        <p:spPr>
          <a:xfrm>
            <a:off x="873625" y="2417050"/>
            <a:ext cx="10294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Open Sans"/>
              <a:buChar char="●"/>
            </a:pPr>
            <a:r>
              <a:rPr b="0" i="0" lang="en-US" sz="2400" u="none" cap="none" strike="noStrike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JELASKAN YANG ANDA INGAT DARI TOPIK HARI INI.</a:t>
            </a:r>
            <a:endParaRPr b="0" i="0" sz="2400" u="none" cap="none" strike="noStrike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Open Sans"/>
              <a:buChar char="●"/>
            </a:pPr>
            <a:r>
              <a:rPr b="0" i="0" lang="en-US" sz="2400" u="none" cap="none" strike="noStrike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HAL APA YANG BARU BUAT ANDA?</a:t>
            </a:r>
            <a:endParaRPr b="0" i="0" sz="2400" u="none" cap="none" strike="noStrike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Open Sans"/>
              <a:buChar char="●"/>
            </a:pPr>
            <a:r>
              <a:rPr b="0" i="0" lang="en-US" sz="2400" u="none" cap="none" strike="noStrike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APA YANG AKAN ANDA LAKUKAN ATAS PENGETAHUAN BARU TERSEBUT?</a:t>
            </a:r>
            <a:endParaRPr b="0" i="0" sz="2400" u="none" cap="none" strike="noStrike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Open Sans"/>
              <a:buChar char="●"/>
            </a:pPr>
            <a:r>
              <a:rPr b="0" i="0" lang="en-US" sz="2400" u="none" cap="none" strike="noStrike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HAL LAIN YANG INGIN DIKETAHUI TERKAIT TOPIK HARI INI.</a:t>
            </a:r>
            <a:endParaRPr b="0" i="0" sz="2400" u="none" cap="none" strike="noStrike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9b8c8c757_0_185"/>
          <p:cNvSpPr/>
          <p:nvPr/>
        </p:nvSpPr>
        <p:spPr>
          <a:xfrm>
            <a:off x="-3144" y="-17143"/>
            <a:ext cx="3754748" cy="6883737"/>
          </a:xfrm>
          <a:custGeom>
            <a:rect b="b" l="l" r="r" t="t"/>
            <a:pathLst>
              <a:path extrusionOk="0" h="10312714" w="5625090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rgbClr val="7F7F7F">
              <a:alpha val="3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19b8c8c757_0_185"/>
          <p:cNvSpPr/>
          <p:nvPr/>
        </p:nvSpPr>
        <p:spPr>
          <a:xfrm>
            <a:off x="2180112" y="-10885"/>
            <a:ext cx="3401040" cy="2224175"/>
          </a:xfrm>
          <a:custGeom>
            <a:rect b="b" l="l" r="r" t="t"/>
            <a:pathLst>
              <a:path extrusionOk="0" h="3332097" w="5133645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19b8c8c757_0_185"/>
          <p:cNvSpPr/>
          <p:nvPr/>
        </p:nvSpPr>
        <p:spPr>
          <a:xfrm>
            <a:off x="1837372" y="-23082"/>
            <a:ext cx="4245882" cy="3365303"/>
          </a:xfrm>
          <a:custGeom>
            <a:rect b="b" l="l" r="r" t="t"/>
            <a:pathLst>
              <a:path extrusionOk="0" h="5041653" w="5917606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19b8c8c757_0_185"/>
          <p:cNvSpPr/>
          <p:nvPr/>
        </p:nvSpPr>
        <p:spPr>
          <a:xfrm>
            <a:off x="1552668" y="-2942"/>
            <a:ext cx="4510355" cy="4512779"/>
          </a:xfrm>
          <a:custGeom>
            <a:rect b="b" l="l" r="r" t="t"/>
            <a:pathLst>
              <a:path extrusionOk="0" h="5042211" w="615748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19b8c8c757_0_185"/>
          <p:cNvSpPr/>
          <p:nvPr/>
        </p:nvSpPr>
        <p:spPr>
          <a:xfrm>
            <a:off x="1162388" y="-9791"/>
            <a:ext cx="4389820" cy="5652705"/>
          </a:xfrm>
          <a:custGeom>
            <a:rect b="b" l="l" r="r" t="t"/>
            <a:pathLst>
              <a:path extrusionOk="0" h="5035817" w="5453192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cap="flat" cmpd="sng" w="1905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g119b8c8c757_0_185"/>
          <p:cNvGrpSpPr/>
          <p:nvPr/>
        </p:nvGrpSpPr>
        <p:grpSpPr>
          <a:xfrm>
            <a:off x="5041006" y="2730516"/>
            <a:ext cx="5721678" cy="646500"/>
            <a:chOff x="4818251" y="1294425"/>
            <a:chExt cx="5721678" cy="646500"/>
          </a:xfrm>
        </p:grpSpPr>
        <p:sp>
          <p:nvSpPr>
            <p:cNvPr id="147" name="Google Shape;147;g119b8c8c757_0_185"/>
            <p:cNvSpPr txBox="1"/>
            <p:nvPr/>
          </p:nvSpPr>
          <p:spPr>
            <a:xfrm>
              <a:off x="6032129" y="136367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Memahami Model Bisnis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119b8c8c757_0_185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g119b8c8c757_0_185"/>
          <p:cNvGrpSpPr/>
          <p:nvPr/>
        </p:nvGrpSpPr>
        <p:grpSpPr>
          <a:xfrm>
            <a:off x="4561958" y="5021437"/>
            <a:ext cx="5721678" cy="646500"/>
            <a:chOff x="4818251" y="1294425"/>
            <a:chExt cx="5721678" cy="646500"/>
          </a:xfrm>
        </p:grpSpPr>
        <p:sp>
          <p:nvSpPr>
            <p:cNvPr id="150" name="Google Shape;150;g119b8c8c757_0_185"/>
            <p:cNvSpPr txBox="1"/>
            <p:nvPr/>
          </p:nvSpPr>
          <p:spPr>
            <a:xfrm>
              <a:off x="6032129" y="136367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Diskusi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g119b8c8c757_0_185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g119b8c8c757_0_185"/>
          <p:cNvSpPr txBox="1"/>
          <p:nvPr/>
        </p:nvSpPr>
        <p:spPr>
          <a:xfrm>
            <a:off x="7723761" y="356296"/>
            <a:ext cx="3198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 Pembelajaran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g119b8c8c757_0_185"/>
          <p:cNvGrpSpPr/>
          <p:nvPr/>
        </p:nvGrpSpPr>
        <p:grpSpPr>
          <a:xfrm>
            <a:off x="94174" y="356285"/>
            <a:ext cx="4299190" cy="1029822"/>
            <a:chOff x="6453398" y="244444"/>
            <a:chExt cx="5492067" cy="1315562"/>
          </a:xfrm>
        </p:grpSpPr>
        <p:sp>
          <p:nvSpPr>
            <p:cNvPr id="154" name="Google Shape;154;g119b8c8c757_0_185"/>
            <p:cNvSpPr/>
            <p:nvPr/>
          </p:nvSpPr>
          <p:spPr>
            <a:xfrm>
              <a:off x="6634265" y="340468"/>
              <a:ext cx="5311200" cy="113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medium confidence" id="155" name="Google Shape;155;g119b8c8c757_0_1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3398" y="244444"/>
              <a:ext cx="2622268" cy="131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56" name="Google Shape;156;g119b8c8c757_0_1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7829" y="343939"/>
              <a:ext cx="1138136" cy="11381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g119b8c8c757_0_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0328" y="438000"/>
            <a:ext cx="494275" cy="814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g119b8c8c757_0_185"/>
          <p:cNvGrpSpPr/>
          <p:nvPr/>
        </p:nvGrpSpPr>
        <p:grpSpPr>
          <a:xfrm>
            <a:off x="4561958" y="1585055"/>
            <a:ext cx="5721678" cy="646500"/>
            <a:chOff x="4818251" y="1294425"/>
            <a:chExt cx="5721678" cy="646500"/>
          </a:xfrm>
        </p:grpSpPr>
        <p:sp>
          <p:nvSpPr>
            <p:cNvPr id="159" name="Google Shape;159;g119b8c8c757_0_185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119b8c8c757_0_185"/>
            <p:cNvSpPr txBox="1"/>
            <p:nvPr/>
          </p:nvSpPr>
          <p:spPr>
            <a:xfrm>
              <a:off x="6032129" y="136367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Model Bisnis Kanvas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g119b8c8c757_0_185"/>
          <p:cNvGrpSpPr/>
          <p:nvPr/>
        </p:nvGrpSpPr>
        <p:grpSpPr>
          <a:xfrm>
            <a:off x="5041006" y="3875977"/>
            <a:ext cx="5721678" cy="646500"/>
            <a:chOff x="4818251" y="1294425"/>
            <a:chExt cx="5721678" cy="646500"/>
          </a:xfrm>
        </p:grpSpPr>
        <p:sp>
          <p:nvSpPr>
            <p:cNvPr id="162" name="Google Shape;162;g119b8c8c757_0_185"/>
            <p:cNvSpPr txBox="1"/>
            <p:nvPr/>
          </p:nvSpPr>
          <p:spPr>
            <a:xfrm>
              <a:off x="4818251" y="1294425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g119b8c8c757_0_185"/>
            <p:cNvSpPr txBox="1"/>
            <p:nvPr/>
          </p:nvSpPr>
          <p:spPr>
            <a:xfrm>
              <a:off x="6032129" y="136367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Contoh Model Bisnis</a:t>
              </a:r>
              <a:endParaRPr b="1" i="0" sz="2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b8c8c757_0_0"/>
          <p:cNvSpPr txBox="1"/>
          <p:nvPr/>
        </p:nvSpPr>
        <p:spPr>
          <a:xfrm>
            <a:off x="1743213" y="3284376"/>
            <a:ext cx="3872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Terima Kasih</a:t>
            </a:r>
            <a:endParaRPr b="0" i="0" sz="40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56" name="Google Shape;456;g119b8c8c75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095" y="235427"/>
            <a:ext cx="1036576" cy="10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19b8c8c75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383" y="-254450"/>
            <a:ext cx="2082355" cy="210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19b8c8c75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9235" y="5892800"/>
            <a:ext cx="5068837" cy="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19b8c8c757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5482" y="2068498"/>
            <a:ext cx="3995288" cy="358213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19b8c8c757_0_0"/>
          <p:cNvSpPr/>
          <p:nvPr/>
        </p:nvSpPr>
        <p:spPr>
          <a:xfrm>
            <a:off x="6634265" y="340468"/>
            <a:ext cx="5311200" cy="113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medium confidence" id="461" name="Google Shape;461;g119b8c8c757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3398" y="244444"/>
            <a:ext cx="2622268" cy="1315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462" name="Google Shape;462;g119b8c8c757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47829" y="343939"/>
            <a:ext cx="1138136" cy="113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19b8c8c757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99862" y="332900"/>
            <a:ext cx="643263" cy="10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1d3d86fb9b_0_4"/>
          <p:cNvPicPr preferRelativeResize="0"/>
          <p:nvPr/>
        </p:nvPicPr>
        <p:blipFill rotWithShape="1">
          <a:blip r:embed="rId3">
            <a:alphaModFix/>
          </a:blip>
          <a:srcRect b="3437" l="50000" r="0" t="0"/>
          <a:stretch/>
        </p:blipFill>
        <p:spPr>
          <a:xfrm>
            <a:off x="0" y="762000"/>
            <a:ext cx="4618176" cy="618525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1d3d86fb9b_0_4"/>
          <p:cNvSpPr txBox="1"/>
          <p:nvPr/>
        </p:nvSpPr>
        <p:spPr>
          <a:xfrm>
            <a:off x="902750" y="1895375"/>
            <a:ext cx="9463200" cy="184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8108"/>
              <a:buFont typeface="Poppins SemiBold"/>
              <a:buNone/>
            </a:pPr>
            <a:r>
              <a:rPr b="1" i="0" lang="en-US" sz="5600" u="none" cap="none" strike="noStrike">
                <a:solidFill>
                  <a:srgbClr val="FCBF4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Merancang model bisnis dengan</a:t>
            </a:r>
            <a:r>
              <a:rPr b="0" i="0" lang="en-US" sz="1800" u="none" cap="none" strike="noStrike">
                <a:solidFill>
                  <a:srgbClr val="FCBF4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5600" u="none" cap="none" strike="noStrike">
                <a:solidFill>
                  <a:srgbClr val="FCBF4A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Bisnis Model Canvas (BMC)</a:t>
            </a:r>
            <a:endParaRPr b="0" i="0" sz="5600" u="none" cap="none" strike="noStrike">
              <a:solidFill>
                <a:srgbClr val="FCBF4A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71" name="Google Shape;171;g11d3d86fb9b_0_4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72" name="Google Shape;172;g11d3d86fb9b_0_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73" name="Google Shape;173;g11d3d86fb9b_0_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74" name="Google Shape;174;g11d3d86fb9b_0_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75" name="Google Shape;175;g11d3d86fb9b_0_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6" name="Google Shape;176;g11d3d86fb9b_0_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311527" y="800177"/>
            <a:ext cx="82296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Perhatikan Lingkungan Model Bisnis</a:t>
            </a:r>
            <a:endParaRPr sz="4000"/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525" y="1534425"/>
            <a:ext cx="8161275" cy="524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1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184" name="Google Shape;184;p21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185" name="Google Shape;185;p21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186" name="Google Shape;186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187" name="Google Shape;187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8" name="Google Shape;188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1"/>
          <p:cNvGrpSpPr/>
          <p:nvPr/>
        </p:nvGrpSpPr>
        <p:grpSpPr>
          <a:xfrm>
            <a:off x="1985850" y="1539425"/>
            <a:ext cx="8531500" cy="5066550"/>
            <a:chOff x="1985850" y="1539425"/>
            <a:chExt cx="8531500" cy="5066550"/>
          </a:xfrm>
        </p:grpSpPr>
        <p:sp>
          <p:nvSpPr>
            <p:cNvPr id="190" name="Google Shape;190;p21"/>
            <p:cNvSpPr txBox="1"/>
            <p:nvPr/>
          </p:nvSpPr>
          <p:spPr>
            <a:xfrm>
              <a:off x="4548325" y="2108300"/>
              <a:ext cx="1196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Tren regulasi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1"/>
            <p:cNvSpPr txBox="1"/>
            <p:nvPr/>
          </p:nvSpPr>
          <p:spPr>
            <a:xfrm>
              <a:off x="4089925" y="2462300"/>
              <a:ext cx="1196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Tren teknologi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6409875" y="2046150"/>
              <a:ext cx="1727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Tren Sosial &amp; Budaya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 txBox="1"/>
            <p:nvPr/>
          </p:nvSpPr>
          <p:spPr>
            <a:xfrm>
              <a:off x="6917625" y="2462300"/>
              <a:ext cx="1727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Tren Ekonomi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 txBox="1"/>
            <p:nvPr/>
          </p:nvSpPr>
          <p:spPr>
            <a:xfrm>
              <a:off x="8195250" y="3064800"/>
              <a:ext cx="1727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Segmen Pasar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 txBox="1"/>
            <p:nvPr/>
          </p:nvSpPr>
          <p:spPr>
            <a:xfrm>
              <a:off x="8331000" y="3342600"/>
              <a:ext cx="1727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Kebutuhan &amp; Permintaan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8331000" y="3714900"/>
              <a:ext cx="1727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Isu Pasar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 txBox="1"/>
            <p:nvPr/>
          </p:nvSpPr>
          <p:spPr>
            <a:xfrm>
              <a:off x="8483400" y="4095900"/>
              <a:ext cx="1727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Biaya Peralihan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1"/>
            <p:cNvSpPr txBox="1"/>
            <p:nvPr/>
          </p:nvSpPr>
          <p:spPr>
            <a:xfrm>
              <a:off x="8137275" y="4553100"/>
              <a:ext cx="1727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Daya tarik Pendapatan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1"/>
            <p:cNvSpPr txBox="1"/>
            <p:nvPr/>
          </p:nvSpPr>
          <p:spPr>
            <a:xfrm>
              <a:off x="6917625" y="5279400"/>
              <a:ext cx="1727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Infrastruktur Ekonomi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 txBox="1"/>
            <p:nvPr/>
          </p:nvSpPr>
          <p:spPr>
            <a:xfrm>
              <a:off x="6467850" y="5633400"/>
              <a:ext cx="21771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Komoditas &amp; Sumber lainnya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 txBox="1"/>
            <p:nvPr/>
          </p:nvSpPr>
          <p:spPr>
            <a:xfrm>
              <a:off x="3599575" y="5702900"/>
              <a:ext cx="21771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Pasar Modal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1"/>
            <p:cNvSpPr txBox="1"/>
            <p:nvPr/>
          </p:nvSpPr>
          <p:spPr>
            <a:xfrm>
              <a:off x="3197150" y="5348900"/>
              <a:ext cx="21771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Kondisi Pasar Global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1985850" y="4548600"/>
              <a:ext cx="21771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Produk/ jasa substitusi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1"/>
            <p:cNvSpPr txBox="1"/>
            <p:nvPr/>
          </p:nvSpPr>
          <p:spPr>
            <a:xfrm>
              <a:off x="2377200" y="4199100"/>
              <a:ext cx="15588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Pemain baru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1"/>
            <p:cNvSpPr txBox="1"/>
            <p:nvPr/>
          </p:nvSpPr>
          <p:spPr>
            <a:xfrm>
              <a:off x="2547675" y="3815725"/>
              <a:ext cx="1196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Pesaing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2328250" y="3470500"/>
              <a:ext cx="15588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Pemangku kepentingan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1"/>
            <p:cNvSpPr txBox="1"/>
            <p:nvPr/>
          </p:nvSpPr>
          <p:spPr>
            <a:xfrm>
              <a:off x="2471475" y="3141000"/>
              <a:ext cx="18399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Pemasok/ aktor rantai nilai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1"/>
            <p:cNvSpPr txBox="1"/>
            <p:nvPr/>
          </p:nvSpPr>
          <p:spPr>
            <a:xfrm rot="-5400000">
              <a:off x="1447125" y="3877700"/>
              <a:ext cx="15588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Analisis Persaingan</a:t>
              </a:r>
              <a:endParaRPr b="1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088000" y="1539425"/>
              <a:ext cx="20982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Tinjauan masa depan </a:t>
              </a:r>
              <a:endParaRPr b="1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1"/>
            <p:cNvSpPr txBox="1"/>
            <p:nvPr/>
          </p:nvSpPr>
          <p:spPr>
            <a:xfrm rot="5400000">
              <a:off x="9291250" y="3981113"/>
              <a:ext cx="20982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Analisis Pasar</a:t>
              </a:r>
              <a:endParaRPr b="1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1"/>
            <p:cNvSpPr txBox="1"/>
            <p:nvPr/>
          </p:nvSpPr>
          <p:spPr>
            <a:xfrm>
              <a:off x="5169325" y="6251975"/>
              <a:ext cx="20982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Makro ekonomi</a:t>
              </a:r>
              <a:endParaRPr b="1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1528" l="10288" r="12678" t="0"/>
          <a:stretch/>
        </p:blipFill>
        <p:spPr>
          <a:xfrm>
            <a:off x="1637341" y="983335"/>
            <a:ext cx="8917318" cy="5874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2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18" name="Google Shape;218;p22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19" name="Google Shape;219;p22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20" name="Google Shape;220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21" name="Google Shape;221;p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2" name="Google Shape;22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175" y="881100"/>
            <a:ext cx="9452574" cy="578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3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29" name="Google Shape;229;p23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30" name="Google Shape;230;p23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31" name="Google Shape;231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32" name="Google Shape;232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3" name="Google Shape;233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238" name="Google Shape;238;p24"/>
          <p:cNvPicPr preferRelativeResize="0"/>
          <p:nvPr/>
        </p:nvPicPr>
        <p:blipFill rotWithShape="1">
          <a:blip r:embed="rId3">
            <a:alphaModFix/>
          </a:blip>
          <a:srcRect b="369" l="6673" r="6216" t="0"/>
          <a:stretch/>
        </p:blipFill>
        <p:spPr>
          <a:xfrm>
            <a:off x="266305" y="1177503"/>
            <a:ext cx="6082286" cy="43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/>
          <p:nvPr/>
        </p:nvSpPr>
        <p:spPr>
          <a:xfrm>
            <a:off x="5137284" y="2345636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9146067" y="11775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6475171" y="3024846"/>
            <a:ext cx="545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Tingkat ekonomi (menengah, atas)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Gender (Pria/Wanita)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Umur rentang konsumen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Komunitas (misalnya komunitas sepeda, komunitas pecinta hewan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Wilayah tempat tinggal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7821783" y="2223576"/>
            <a:ext cx="3297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2400"/>
              <a:buFont typeface="Poppins SemiBold"/>
              <a:buNone/>
            </a:pPr>
            <a:r>
              <a:rPr b="0" i="0" lang="en-US" sz="24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SEGMENTASI PASAR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266305" y="5734106"/>
            <a:ext cx="72010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Siapa target dari produk anda?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Apakah produk sudah ditawarkan ke orang yang tepat?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Apakah customer akan membeli produk anda?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24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45" name="Google Shape;245;p24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46" name="Google Shape;246;p24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47" name="Google Shape;247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48" name="Google Shape;248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9" name="Google Shape;249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254" name="Google Shape;254;p25"/>
          <p:cNvPicPr preferRelativeResize="0"/>
          <p:nvPr/>
        </p:nvPicPr>
        <p:blipFill rotWithShape="1">
          <a:blip r:embed="rId3">
            <a:alphaModFix/>
          </a:blip>
          <a:srcRect b="369" l="6673" r="6216" t="0"/>
          <a:stretch/>
        </p:blipFill>
        <p:spPr>
          <a:xfrm>
            <a:off x="266305" y="1177503"/>
            <a:ext cx="6082286" cy="43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/>
          <p:nvPr/>
        </p:nvSpPr>
        <p:spPr>
          <a:xfrm>
            <a:off x="2983203" y="245165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9146067" y="11775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6475171" y="3024846"/>
            <a:ext cx="545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Harus menjawab keinginan dan kebutuhan konsumen.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Masalah apa yang bisa anda selesaikan melalui produk dan layanan yang ditawarkan</a:t>
            </a:r>
            <a:endParaRPr b="0" i="0" sz="1800" u="none" cap="none" strike="noStrike">
              <a:solidFill>
                <a:srgbClr val="18488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7821783" y="2223576"/>
            <a:ext cx="3297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2400"/>
              <a:buFont typeface="Poppins SemiBold"/>
              <a:buNone/>
            </a:pPr>
            <a:r>
              <a:rPr b="0" i="0" lang="en-US" sz="24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KEUNGGULAN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266299" y="5667200"/>
            <a:ext cx="110718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6933" marR="684936" rtl="0" algn="just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Keunggulan menjelaskan gabungan antara barang yang dijual dengan layanan untuk pelanggan.</a:t>
            </a:r>
            <a:endParaRPr b="1" i="0" sz="1800" u="none" cap="none" strike="noStrike">
              <a:solidFill>
                <a:srgbClr val="2C28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6933" marR="684936" rtl="0" algn="just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Poppins"/>
              <a:buNone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Nilai yang ditawarkan haruslah unik agar bisa dibedakan dari pesaing</a:t>
            </a:r>
            <a:endParaRPr b="1" i="0" sz="1800" u="none" cap="none" strike="noStrike">
              <a:solidFill>
                <a:srgbClr val="2C2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25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61" name="Google Shape;261;p25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62" name="Google Shape;262;p25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63" name="Google Shape;263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64" name="Google Shape;264;p2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5" name="Google Shape;265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270" name="Google Shape;270;p26"/>
          <p:cNvPicPr preferRelativeResize="0"/>
          <p:nvPr/>
        </p:nvPicPr>
        <p:blipFill rotWithShape="1">
          <a:blip r:embed="rId3">
            <a:alphaModFix/>
          </a:blip>
          <a:srcRect b="369" l="6673" r="6216" t="0"/>
          <a:stretch/>
        </p:blipFill>
        <p:spPr>
          <a:xfrm>
            <a:off x="266305" y="1177503"/>
            <a:ext cx="6082286" cy="43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/>
          <p:nvPr/>
        </p:nvSpPr>
        <p:spPr>
          <a:xfrm>
            <a:off x="4035455" y="3351395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9146067" y="1177503"/>
            <a:ext cx="648489" cy="6792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6475171" y="3024846"/>
            <a:ext cx="545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Cara yang digunakan untuk memberikan keunggulan/ value proposition kita ke konsumen.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88A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rgbClr val="18488A"/>
                </a:solidFill>
                <a:latin typeface="Calibri"/>
                <a:ea typeface="Calibri"/>
                <a:cs typeface="Calibri"/>
                <a:sym typeface="Calibri"/>
              </a:rPr>
              <a:t>Channel bisa juga disebut bagaimana cara kita menyampaikan produk kepada konsumen.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7821783" y="2223576"/>
            <a:ext cx="3297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2400"/>
              <a:buFont typeface="Poppins SemiBold"/>
              <a:buNone/>
            </a:pPr>
            <a:r>
              <a:rPr b="0" i="0" lang="en-US" sz="24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CHANNEL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266305" y="5734106"/>
            <a:ext cx="1135118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Apakah pelanggan menggunakan media sosial?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Apakah mereka sering mendengarkan radio,   menonton televisi, atau menonton Youtube?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86D"/>
              </a:buClr>
              <a:buSzPts val="1800"/>
              <a:buFont typeface="Calibri"/>
              <a:buChar char="•"/>
            </a:pPr>
            <a:r>
              <a:rPr b="1" i="0" lang="en-US" sz="1800" u="none" cap="none" strike="noStrike">
                <a:solidFill>
                  <a:srgbClr val="2C286D"/>
                </a:solidFill>
                <a:latin typeface="Calibri"/>
                <a:ea typeface="Calibri"/>
                <a:cs typeface="Calibri"/>
                <a:sym typeface="Calibri"/>
              </a:rPr>
              <a:t>Di mana biasanya pelanggan berkumpul?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26"/>
          <p:cNvGrpSpPr/>
          <p:nvPr/>
        </p:nvGrpSpPr>
        <p:grpSpPr>
          <a:xfrm>
            <a:off x="8851042" y="65792"/>
            <a:ext cx="3256207" cy="631899"/>
            <a:chOff x="94174" y="356285"/>
            <a:chExt cx="4299190" cy="1029822"/>
          </a:xfrm>
        </p:grpSpPr>
        <p:grpSp>
          <p:nvGrpSpPr>
            <p:cNvPr id="277" name="Google Shape;277;p26"/>
            <p:cNvGrpSpPr/>
            <p:nvPr/>
          </p:nvGrpSpPr>
          <p:grpSpPr>
            <a:xfrm>
              <a:off x="94174" y="356285"/>
              <a:ext cx="4299190" cy="1029822"/>
              <a:chOff x="6453398" y="244444"/>
              <a:chExt cx="5492067" cy="1315562"/>
            </a:xfrm>
          </p:grpSpPr>
          <p:sp>
            <p:nvSpPr>
              <p:cNvPr id="278" name="Google Shape;278;p26"/>
              <p:cNvSpPr/>
              <p:nvPr/>
            </p:nvSpPr>
            <p:spPr>
              <a:xfrm>
                <a:off x="6634265" y="340468"/>
                <a:ext cx="5311200" cy="1138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hape&#10;&#10;Description automatically generated with medium confidence" id="279" name="Google Shape;279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53398" y="244444"/>
                <a:ext cx="2622268" cy="1315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raphical user interface, application&#10;&#10;Description automatically generated" id="280" name="Google Shape;280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47840" y="343925"/>
                <a:ext cx="1092357" cy="10923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1" name="Google Shape;281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10328" y="438000"/>
              <a:ext cx="494275" cy="814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2021-11-02T01:14:29Z</dcterms:created>
  <dc:creator>Rambat</dc:creator>
</cp:coreProperties>
</file>